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0" r:id="rId4"/>
    <p:sldMasterId id="2147484026" r:id="rId5"/>
  </p:sldMasterIdLst>
  <p:notesMasterIdLst>
    <p:notesMasterId r:id="rId43"/>
  </p:notesMasterIdLst>
  <p:sldIdLst>
    <p:sldId id="256" r:id="rId6"/>
    <p:sldId id="260" r:id="rId7"/>
    <p:sldId id="259" r:id="rId8"/>
    <p:sldId id="261" r:id="rId9"/>
    <p:sldId id="293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2" r:id="rId18"/>
    <p:sldId id="300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292" r:id="rId41"/>
    <p:sldId id="258" r:id="rId4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65F"/>
    <a:srgbClr val="669900"/>
    <a:srgbClr val="4195D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77944" autoAdjust="0"/>
  </p:normalViewPr>
  <p:slideViewPr>
    <p:cSldViewPr>
      <p:cViewPr varScale="1">
        <p:scale>
          <a:sx n="94" d="100"/>
          <a:sy n="94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609B1-324B-4E02-B9D5-DA083F061E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93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27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39B73D0-53FA-45CC-9C2F-7104ED4081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7E369600-9ECB-4E2F-AB5B-10CCCB5DB7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2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5C2C100-EE3D-4A26-A3D4-924F5F9E3E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3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037B8B5-A964-4348-954E-DAF008A9DF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2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F23D4-BC36-45B3-AFCA-B5D33716ED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99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DB2AB745-F3DA-4C72-B497-0E5BA49A9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2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2B83BFEF-0342-435C-87BF-0EDB8455A4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67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6D27DF0-2BC5-44D0-B9EE-E5B2B4D5C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66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01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33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3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8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48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04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2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3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8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0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5E30CB1-690A-45D8-B9F0-005D798EE2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82726-DF83-4232-B218-2B366779B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5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mailto:sroods@ansi.org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ksfrancis@ansi.org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sullivan@ansi.org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tzertuche@ansi.org" TargetMode="External"/><Relationship Id="rId10" Type="http://schemas.openxmlformats.org/officeDocument/2006/relationships/hyperlink" Target="mailto:dnegron@ansi.org" TargetMode="External"/><Relationship Id="rId4" Type="http://schemas.openxmlformats.org/officeDocument/2006/relationships/hyperlink" Target="mailto:jtretler@ansi.org" TargetMode="External"/><Relationship Id="rId9" Type="http://schemas.openxmlformats.org/officeDocument/2006/relationships/hyperlink" Target="mailto:jgpark@ansi.or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_imagex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III-A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90C4306F-DC0D-4514-A295-F55F080B569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4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EF1FFFEF-A57F-4C50-A2FE-CD14494728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8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lide_imagex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10"/>
          <p:cNvSpPr>
            <a:spLocks noChangeShapeType="1"/>
          </p:cNvSpPr>
          <p:nvPr userDrawn="1"/>
        </p:nvSpPr>
        <p:spPr bwMode="auto">
          <a:xfrm>
            <a:off x="4495800" y="17843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6"/>
          <p:cNvSpPr>
            <a:spLocks noChangeArrowheads="1"/>
          </p:cNvSpPr>
          <p:nvPr userDrawn="1"/>
        </p:nvSpPr>
        <p:spPr bwMode="auto">
          <a:xfrm>
            <a:off x="304800" y="1752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Joe Tretler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Vice President, International Policy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4"/>
              </a:rPr>
              <a:t>jtretler@ansi.org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212.642.4977</a:t>
            </a:r>
            <a:b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</a:b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Tony Zertuche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Director, International Policy &amp;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General Secretary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tzertuche@ansi.org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212-642-4892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Kevin Sullivan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6"/>
              </a:rPr>
              <a:t>ksullivan@ansi.org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212.642.4963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4910139" y="1447800"/>
            <a:ext cx="4081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3550" indent="-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Kendall Szulewski-Francis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7"/>
              </a:rPr>
              <a:t>ksfrancis@ansi.org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Samuel</a:t>
            </a:r>
            <a:r>
              <a:rPr lang="en-US" altLang="en-US" sz="1500" b="1" baseline="0" dirty="0" smtClean="0">
                <a:solidFill>
                  <a:schemeClr val="bg1"/>
                </a:solidFill>
                <a:latin typeface="Trebuchet MS" pitchFamily="34" charset="0"/>
              </a:rPr>
              <a:t> Roods</a:t>
            </a: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8"/>
              </a:rPr>
              <a:t>sroods@ansi.org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212-642-4964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Jiin Park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9"/>
              </a:rPr>
              <a:t>jgpark@ansi.org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212-642-4939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Debra Negron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Meeting Coordinator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10"/>
              </a:rPr>
              <a:t>dnegron@ansi.org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212.642.4936</a:t>
            </a:r>
          </a:p>
        </p:txBody>
      </p:sp>
      <p:pic>
        <p:nvPicPr>
          <p:cNvPr id="4102" name="Picture 2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68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0"/>
          <p:cNvSpPr>
            <a:spLocks noChangeArrowheads="1"/>
          </p:cNvSpPr>
          <p:nvPr userDrawn="1"/>
        </p:nvSpPr>
        <p:spPr bwMode="auto">
          <a:xfrm>
            <a:off x="304800" y="1219200"/>
            <a:ext cx="364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rgbClr val="99CC00"/>
                </a:solidFill>
                <a:latin typeface="Trebuchet MS" pitchFamily="34" charset="0"/>
              </a:rPr>
              <a:t>USNC Staff Contact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.org/education_trainings/overview?menuid=9" TargetMode="External"/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://www.iec.ch/members_experts/refdocs/iec/isoiecdir-2%7bed7.0%7den.pdf" TargetMode="External"/><Relationship Id="rId7" Type="http://schemas.openxmlformats.org/officeDocument/2006/relationships/hyperlink" Target="https://share.ansi.org/Shared%20Documents/Standards%20Activities/International%20Standardization/IEC/USNC%20Tool%20Box/USNC-TAG-Model-Operating-Procedures.pdf" TargetMode="External"/><Relationship Id="rId2" Type="http://schemas.openxmlformats.org/officeDocument/2006/relationships/hyperlink" Target="http://www.iec.ch/members_experts/refdocs/iec/isoiecdir1%7bed13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%20RULES%20of%20PROCEDURE_1.doc" TargetMode="External"/><Relationship Id="rId5" Type="http://schemas.openxmlformats.org/officeDocument/2006/relationships/hyperlink" Target="http://www.iec.ch/members_experts/refdocs/iec/stat_2001-2018e.pdf" TargetMode="External"/><Relationship Id="rId4" Type="http://schemas.openxmlformats.org/officeDocument/2006/relationships/hyperlink" Target="http://www.iec.ch/members_experts/refdocs/iec/isoiecdir-1-consolidatedIECsup%7bed13.0%7d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9144000" cy="11652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400" dirty="0" smtClean="0">
                <a:solidFill>
                  <a:srgbClr val="99CC00"/>
                </a:solidFill>
              </a:rPr>
              <a:t>Module III-A: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b="0" dirty="0" smtClean="0"/>
              <a:t>IEC Personnel Roles and Responsibilities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endParaRPr lang="en-US" altLang="en-US" sz="1800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 Important &lt;strong&gt;Skills&lt;/strong&gt; for a Paralegal to Ha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1732"/>
            <a:ext cx="42291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800" dirty="0"/>
              <a:t>Good knowledge of the </a:t>
            </a:r>
            <a:r>
              <a:rPr lang="en-US" sz="1800" i="1" dirty="0"/>
              <a:t>ISO/IEC Directives</a:t>
            </a:r>
            <a:r>
              <a:rPr lang="en-US" sz="1800" dirty="0"/>
              <a:t> and the </a:t>
            </a:r>
            <a:r>
              <a:rPr lang="en-US" sz="1800" i="1" dirty="0" smtClean="0"/>
              <a:t>IEC Supplement</a:t>
            </a:r>
          </a:p>
          <a:p>
            <a:r>
              <a:rPr lang="en-US" sz="1800" dirty="0" smtClean="0"/>
              <a:t>Able to act with neutrality in </a:t>
            </a:r>
            <a:br>
              <a:rPr lang="en-US" sz="1800" dirty="0" smtClean="0"/>
            </a:br>
            <a:r>
              <a:rPr lang="en-US" sz="1800" dirty="0" smtClean="0"/>
              <a:t>an international capacity</a:t>
            </a:r>
          </a:p>
          <a:p>
            <a:r>
              <a:rPr lang="en-US" sz="1800" dirty="0" smtClean="0"/>
              <a:t>Good </a:t>
            </a:r>
            <a:r>
              <a:rPr lang="en-US" sz="1800" dirty="0"/>
              <a:t>organizational and administrative skills</a:t>
            </a:r>
          </a:p>
          <a:p>
            <a:pPr lvl="1"/>
            <a:r>
              <a:rPr lang="en-US" sz="1600" dirty="0"/>
              <a:t>Able to execute all committee actions as instructed (i.e., resolutions, ballots, etc.)</a:t>
            </a:r>
          </a:p>
          <a:p>
            <a:pPr lvl="1"/>
            <a:r>
              <a:rPr lang="en-US" sz="1600" dirty="0"/>
              <a:t>Able to follow-up on outstanding issues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Good </a:t>
            </a:r>
            <a:r>
              <a:rPr lang="en-US" sz="1800" dirty="0"/>
              <a:t>interpersonal </a:t>
            </a:r>
            <a:r>
              <a:rPr lang="en-US" sz="1800" dirty="0" smtClean="0"/>
              <a:t>skills</a:t>
            </a:r>
            <a:endParaRPr lang="en-US" sz="1800" dirty="0"/>
          </a:p>
          <a:p>
            <a:pPr lvl="1"/>
            <a:r>
              <a:rPr lang="en-US" sz="1400" dirty="0"/>
              <a:t>Able to interface effectively with officers and staff from </a:t>
            </a:r>
            <a:br>
              <a:rPr lang="en-US" sz="1400" dirty="0"/>
            </a:br>
            <a:r>
              <a:rPr lang="en-US" sz="1400" dirty="0"/>
              <a:t>IEC and parent- and sub-committees as well as external groups</a:t>
            </a:r>
          </a:p>
          <a:p>
            <a:pPr lvl="1"/>
            <a:r>
              <a:rPr lang="en-US" sz="1400" dirty="0"/>
              <a:t>Able to maintain effective relationships with the officers and members of the committee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32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 neuroscienze e lo sviluppo della leadership e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" y="2133600"/>
            <a:ext cx="34526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Secretariat Appointment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r>
              <a:rPr lang="en-US" dirty="0"/>
              <a:t>TC Secretariat</a:t>
            </a:r>
          </a:p>
          <a:p>
            <a:pPr lvl="1"/>
            <a:r>
              <a:rPr lang="en-US" dirty="0"/>
              <a:t>Allocated to a national committee by the Standards Management </a:t>
            </a:r>
            <a:r>
              <a:rPr lang="en-US" dirty="0" smtClean="0"/>
              <a:t>Board (SMB)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SC Secretariat</a:t>
            </a:r>
          </a:p>
          <a:p>
            <a:pPr lvl="1"/>
            <a:r>
              <a:rPr lang="en-US" dirty="0"/>
              <a:t>Allocated to a national committee by the parent technical committee</a:t>
            </a:r>
          </a:p>
          <a:p>
            <a:pPr lvl="2"/>
            <a:r>
              <a:rPr lang="en-US" dirty="0"/>
              <a:t>If two or more apply, the Standards Management Board (SMB) shall </a:t>
            </a:r>
            <a:r>
              <a:rPr lang="en-US" dirty="0" smtClean="0"/>
              <a:t>decide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8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Relinquishment</a:t>
            </a:r>
          </a:p>
          <a:p>
            <a:pPr lvl="1"/>
            <a:r>
              <a:rPr lang="en-US" dirty="0"/>
              <a:t>Minimum of twelve months notice to the General Secretary</a:t>
            </a:r>
          </a:p>
          <a:p>
            <a:pPr lvl="1"/>
            <a:r>
              <a:rPr lang="en-US" dirty="0"/>
              <a:t>SMB decides on transfer to another national body</a:t>
            </a:r>
          </a:p>
          <a:p>
            <a:r>
              <a:rPr lang="en-US" dirty="0"/>
              <a:t>Failure to fulfill responsibilities</a:t>
            </a:r>
          </a:p>
          <a:p>
            <a:pPr lvl="1"/>
            <a:r>
              <a:rPr lang="en-US" dirty="0"/>
              <a:t>General Secretary or a national committee may have the SMB review situations where secretariats persistently fail to fulfill responsibilities</a:t>
            </a:r>
          </a:p>
          <a:p>
            <a:pPr lvl="1"/>
            <a:r>
              <a:rPr lang="en-US" dirty="0"/>
              <a:t>SMB will determine need to transfer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54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Chairperson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4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z="2000" dirty="0"/>
              <a:t>The primary role of a chairperson is to assist committee in reaching an agreement which is </a:t>
            </a:r>
            <a:br>
              <a:rPr lang="en-US" sz="2000" dirty="0"/>
            </a:br>
            <a:r>
              <a:rPr lang="en-US" sz="2000" dirty="0"/>
              <a:t>valid internationally </a:t>
            </a:r>
            <a:endParaRPr lang="en-US" sz="2000" dirty="0" smtClean="0"/>
          </a:p>
          <a:p>
            <a:pPr lvl="1"/>
            <a:r>
              <a:rPr lang="en-US" sz="1800" dirty="0" smtClean="0"/>
              <a:t>It is necessary for the chairperson to remain neutral with respect to conflicting national views</a:t>
            </a:r>
          </a:p>
          <a:p>
            <a:pPr lvl="1"/>
            <a:r>
              <a:rPr lang="en-US" sz="1800" dirty="0" smtClean="0"/>
              <a:t>Important </a:t>
            </a:r>
            <a:r>
              <a:rPr lang="en-US" sz="1800" dirty="0"/>
              <a:t>difference between function as committee chairperson and possible earlier participation as a national delegate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Picture 4" descr="ΑΡΧΙΚΗ | Γενικό Λύκειο Νέων Μουδαν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8" y="2057400"/>
            <a:ext cx="3101181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 numCol="2"/>
          <a:lstStyle/>
          <a:p>
            <a:r>
              <a:rPr lang="en-US" sz="1800" dirty="0"/>
              <a:t>Lead the committee and </a:t>
            </a:r>
            <a:br>
              <a:rPr lang="en-US" sz="1800" dirty="0"/>
            </a:br>
            <a:r>
              <a:rPr lang="en-US" sz="1800" dirty="0"/>
              <a:t>its work in a purely international capacity following the procedures in the ISO/IEC </a:t>
            </a:r>
            <a:r>
              <a:rPr lang="en-US" sz="1800" dirty="0" smtClean="0"/>
              <a:t>Directives</a:t>
            </a:r>
            <a:endParaRPr lang="en-US" sz="1800" dirty="0"/>
          </a:p>
          <a:p>
            <a:r>
              <a:rPr lang="en-US" sz="1800" dirty="0"/>
              <a:t>Manage the committee’s Program of Work to meet the needs of the user </a:t>
            </a:r>
            <a:r>
              <a:rPr lang="en-US" sz="1800" dirty="0" smtClean="0"/>
              <a:t>community</a:t>
            </a:r>
            <a:endParaRPr lang="en-US" sz="1800" dirty="0"/>
          </a:p>
          <a:p>
            <a:r>
              <a:rPr lang="en-US" sz="1800" dirty="0"/>
              <a:t>Provide guidance to the secretary of the </a:t>
            </a:r>
            <a:r>
              <a:rPr lang="en-US" sz="1800" dirty="0" smtClean="0"/>
              <a:t>TC/SC</a:t>
            </a:r>
            <a:endParaRPr lang="en-US" sz="1800" dirty="0"/>
          </a:p>
          <a:p>
            <a:r>
              <a:rPr lang="en-US" sz="1800" dirty="0"/>
              <a:t>Conduct meetings of the committee</a:t>
            </a:r>
          </a:p>
          <a:p>
            <a:r>
              <a:rPr lang="en-US" sz="1800" dirty="0" smtClean="0"/>
              <a:t>Work </a:t>
            </a:r>
            <a:r>
              <a:rPr lang="en-US" sz="1800" dirty="0"/>
              <a:t>with the secretary 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ensure </a:t>
            </a:r>
            <a:r>
              <a:rPr lang="en-US" sz="1800" dirty="0"/>
              <a:t>adequate management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projects</a:t>
            </a:r>
          </a:p>
          <a:p>
            <a:pPr lvl="1"/>
            <a:r>
              <a:rPr lang="en-US" sz="1600" dirty="0"/>
              <a:t>Ensure progression of entire work </a:t>
            </a:r>
            <a:r>
              <a:rPr lang="en-US" sz="1600" dirty="0" smtClean="0"/>
              <a:t>program</a:t>
            </a:r>
            <a:endParaRPr lang="en-US" sz="1600" dirty="0"/>
          </a:p>
          <a:p>
            <a:r>
              <a:rPr lang="en-US" sz="1800" dirty="0"/>
              <a:t>Represent committee to other </a:t>
            </a:r>
            <a:r>
              <a:rPr lang="en-US" sz="1800" dirty="0" smtClean="0"/>
              <a:t>bodies</a:t>
            </a:r>
            <a:endParaRPr lang="en-US" sz="1800" dirty="0"/>
          </a:p>
          <a:p>
            <a:r>
              <a:rPr lang="en-US" sz="1800" dirty="0"/>
              <a:t>Ensure liaison is effectively maintained with relevant internal and external organizations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3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ting | voting | League of Women Voters of Californ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2383631"/>
            <a:ext cx="2653296" cy="147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Appointment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r>
              <a:rPr lang="en-US" sz="2000" dirty="0"/>
              <a:t>Proposed by National Committee</a:t>
            </a:r>
          </a:p>
          <a:p>
            <a:pPr lvl="1"/>
            <a:r>
              <a:rPr lang="en-US" sz="1800" dirty="0"/>
              <a:t>If . </a:t>
            </a:r>
            <a:r>
              <a:rPr lang="en-US" sz="1800" dirty="0" smtClean="0"/>
              <a:t>. .</a:t>
            </a:r>
            <a:endParaRPr lang="en-US" sz="1800" dirty="0"/>
          </a:p>
          <a:p>
            <a:pPr lvl="2"/>
            <a:r>
              <a:rPr lang="en-US" sz="1600" dirty="0"/>
              <a:t>There is national committee interest in the work</a:t>
            </a:r>
          </a:p>
          <a:p>
            <a:pPr lvl="2"/>
            <a:r>
              <a:rPr lang="en-US" sz="1600" dirty="0"/>
              <a:t>The national committee will actively participate</a:t>
            </a:r>
          </a:p>
          <a:p>
            <a:pPr lvl="2"/>
            <a:r>
              <a:rPr lang="en-US" sz="1600" dirty="0"/>
              <a:t>The national committee can confirm that management support will be </a:t>
            </a:r>
            <a:r>
              <a:rPr lang="en-US" sz="1600" dirty="0" smtClean="0"/>
              <a:t>provided</a:t>
            </a:r>
            <a:endParaRPr lang="en-US" sz="1600" dirty="0"/>
          </a:p>
          <a:p>
            <a:r>
              <a:rPr lang="en-US" sz="2000" dirty="0"/>
              <a:t>Nominated by Secretariat and endorsed by committee</a:t>
            </a:r>
          </a:p>
          <a:p>
            <a:pPr lvl="1"/>
            <a:r>
              <a:rPr lang="en-US" sz="1800" dirty="0"/>
              <a:t>Approved </a:t>
            </a:r>
            <a:r>
              <a:rPr lang="en-US" sz="1800" dirty="0" smtClean="0"/>
              <a:t>by </a:t>
            </a:r>
          </a:p>
          <a:p>
            <a:pPr lvl="2"/>
            <a:r>
              <a:rPr lang="en-US" sz="1600" dirty="0" smtClean="0"/>
              <a:t>the IEC SMB (for TC Chairpersons)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parent TC (for SC Chairpersons)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00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443956"/>
            <a:ext cx="37846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Term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Appointed for a maximum term of six years, or for a shorter period, as may be </a:t>
            </a:r>
            <a:r>
              <a:rPr lang="en-US" dirty="0" smtClean="0"/>
              <a:t>appropriate</a:t>
            </a:r>
            <a:endParaRPr lang="en-US" dirty="0"/>
          </a:p>
          <a:p>
            <a:r>
              <a:rPr lang="en-US" dirty="0"/>
              <a:t>May be re-appointed for additional terms of not more than three years each</a:t>
            </a:r>
          </a:p>
          <a:p>
            <a:pPr lvl="1"/>
            <a:r>
              <a:rPr lang="en-US" dirty="0"/>
              <a:t>Successive extensions must be submitted for approval by the Standards Management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68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Convenor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63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Convenors function as chairpersons of working groups</a:t>
            </a:r>
          </a:p>
          <a:p>
            <a:pPr lvl="1"/>
            <a:r>
              <a:rPr lang="en-US" dirty="0"/>
              <a:t>Working groups are a collection of individually appointed experts brought together to deal with a specific task</a:t>
            </a:r>
          </a:p>
          <a:p>
            <a:r>
              <a:rPr lang="en-US" dirty="0" smtClean="0"/>
              <a:t>Convenors </a:t>
            </a:r>
            <a:r>
              <a:rPr lang="en-US" dirty="0"/>
              <a:t>may also function as project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" name="Picture 4" descr="Blog enseignant des maths » « Evaluer par compéten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3646"/>
            <a:ext cx="3645694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III-A: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/>
              <a:t>This module provides an overview of committee personnel working within the International Electrotechnical Commission (IEC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Appointment</a:t>
            </a:r>
          </a:p>
          <a:p>
            <a:pPr lvl="1"/>
            <a:r>
              <a:rPr lang="en-US" dirty="0" smtClean="0"/>
              <a:t>Qualifications 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2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/>
              <a:t>Organize and chair WG </a:t>
            </a:r>
            <a:r>
              <a:rPr lang="en-US" sz="2000" dirty="0" smtClean="0"/>
              <a:t>meetings</a:t>
            </a:r>
            <a:endParaRPr lang="en-US" sz="2000" dirty="0"/>
          </a:p>
          <a:p>
            <a:r>
              <a:rPr lang="en-US" sz="2000" dirty="0"/>
              <a:t>Manage the development of the project or projects assigned to the </a:t>
            </a:r>
            <a:r>
              <a:rPr lang="en-US" sz="2000" dirty="0" smtClean="0"/>
              <a:t>WG</a:t>
            </a:r>
            <a:endParaRPr lang="en-US" sz="2000" dirty="0"/>
          </a:p>
          <a:p>
            <a:r>
              <a:rPr lang="en-US" sz="2000" dirty="0"/>
              <a:t>Report to the TC/SC Secretary and Chairperson on </a:t>
            </a:r>
            <a:r>
              <a:rPr lang="en-US" sz="2000" dirty="0" smtClean="0"/>
              <a:t>progress/delays</a:t>
            </a:r>
            <a:endParaRPr lang="en-US" sz="2000" dirty="0"/>
          </a:p>
          <a:p>
            <a:r>
              <a:rPr lang="en-US" sz="2000" dirty="0"/>
              <a:t>Report on any significant problems affecting the project</a:t>
            </a:r>
          </a:p>
          <a:p>
            <a:endParaRPr lang="en-US" sz="2000" dirty="0" smtClean="0"/>
          </a:p>
          <a:p>
            <a:r>
              <a:rPr lang="en-US" sz="2000" dirty="0" smtClean="0"/>
              <a:t>Answer </a:t>
            </a:r>
            <a:r>
              <a:rPr lang="en-US" sz="2000" dirty="0"/>
              <a:t>inquiries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assigned </a:t>
            </a:r>
            <a:r>
              <a:rPr lang="en-US" sz="2000" dirty="0"/>
              <a:t>work program as </a:t>
            </a:r>
            <a:r>
              <a:rPr lang="en-US" sz="2000" dirty="0" smtClean="0"/>
              <a:t>necessary</a:t>
            </a:r>
            <a:endParaRPr lang="en-US" sz="2000" dirty="0"/>
          </a:p>
          <a:p>
            <a:r>
              <a:rPr lang="en-US" sz="2000" dirty="0"/>
              <a:t>Ensure liaison is effectively maintained with relevant internal and external </a:t>
            </a:r>
            <a:r>
              <a:rPr lang="en-US" sz="2000" dirty="0" smtClean="0"/>
              <a:t>organizations</a:t>
            </a:r>
            <a:endParaRPr lang="en-US" sz="2000" dirty="0"/>
          </a:p>
          <a:p>
            <a:r>
              <a:rPr lang="en-US" sz="2000" dirty="0"/>
              <a:t>In the absence of a WG Secretary, may be responsible for distribution of relevant committee documentation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92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 Appointment Process </a:t>
            </a:r>
            <a:br>
              <a:rPr lang="en-US" dirty="0" smtClean="0"/>
            </a:br>
            <a:r>
              <a:rPr lang="en-US" dirty="0" smtClean="0"/>
              <a:t>and Term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the national committee, </a:t>
            </a:r>
            <a:br>
              <a:rPr lang="en-US" dirty="0"/>
            </a:br>
            <a:r>
              <a:rPr lang="en-US" dirty="0"/>
              <a:t>WG or TC/SC</a:t>
            </a:r>
          </a:p>
          <a:p>
            <a:pPr lvl="1"/>
            <a:r>
              <a:rPr lang="en-US" dirty="0"/>
              <a:t>Appointed by the TC/SC and accountable </a:t>
            </a:r>
            <a:br>
              <a:rPr lang="en-US" dirty="0"/>
            </a:br>
            <a:r>
              <a:rPr lang="en-US" dirty="0"/>
              <a:t>to the WG and the TC/SC</a:t>
            </a:r>
          </a:p>
          <a:p>
            <a:r>
              <a:rPr lang="en-US" dirty="0" smtClean="0"/>
              <a:t>Term </a:t>
            </a:r>
            <a:r>
              <a:rPr lang="en-US" dirty="0"/>
              <a:t>of Office</a:t>
            </a:r>
          </a:p>
          <a:p>
            <a:pPr lvl="1"/>
            <a:r>
              <a:rPr lang="en-US" dirty="0"/>
              <a:t>None stipulated by ISO/IEC Directives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5" name="Picture 4" descr="Publié par La Licorne 2commentai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3095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Project Leaders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62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sz="2000" dirty="0"/>
              <a:t>Project leaders are responsible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developing a standard or set of standards in a timely </a:t>
            </a:r>
            <a:r>
              <a:rPr lang="en-US" sz="2000" dirty="0" smtClean="0"/>
              <a:t>fashion</a:t>
            </a:r>
            <a:endParaRPr lang="en-US" sz="2000" dirty="0"/>
          </a:p>
          <a:p>
            <a:r>
              <a:rPr lang="en-US" sz="2000" dirty="0"/>
              <a:t>Project Leaders permit decentralization of a secretariat’s responsibility to maintain successive drafts and to make up-dated drafts available more </a:t>
            </a:r>
            <a:r>
              <a:rPr lang="en-US" sz="2000" dirty="0" smtClean="0"/>
              <a:t>rapidly</a:t>
            </a:r>
            <a:endParaRPr lang="en-US" sz="2000" dirty="0"/>
          </a:p>
          <a:p>
            <a:r>
              <a:rPr lang="en-US" sz="2000" dirty="0"/>
              <a:t>The Project Leader shall act in a neutral and purely international capacity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edci672 - Principle-Based Model of Instructional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09800"/>
            <a:ext cx="3667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8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Act as the driving force behind a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/>
              <a:t>Recommend actions on comments </a:t>
            </a:r>
            <a:r>
              <a:rPr lang="en-US" dirty="0" smtClean="0"/>
              <a:t>received</a:t>
            </a:r>
            <a:endParaRPr lang="en-US" dirty="0"/>
          </a:p>
          <a:p>
            <a:r>
              <a:rPr lang="en-US" dirty="0"/>
              <a:t>Consult experts as </a:t>
            </a:r>
            <a:r>
              <a:rPr lang="en-US" dirty="0" smtClean="0"/>
              <a:t>necessary</a:t>
            </a:r>
            <a:endParaRPr lang="en-US" dirty="0"/>
          </a:p>
          <a:p>
            <a:r>
              <a:rPr lang="en-US" dirty="0"/>
              <a:t>Ensure successive drafts are produced on schedule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convene working group or editing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Act as committee’s consultant at</a:t>
            </a:r>
          </a:p>
          <a:p>
            <a:pPr lvl="1"/>
            <a:r>
              <a:rPr lang="en-US" dirty="0"/>
              <a:t>committee stage (consensus building)</a:t>
            </a:r>
          </a:p>
          <a:p>
            <a:pPr lvl="1"/>
            <a:r>
              <a:rPr lang="en-US" dirty="0"/>
              <a:t>enquiry stage (CDV)</a:t>
            </a:r>
          </a:p>
          <a:p>
            <a:pPr lvl="1"/>
            <a:r>
              <a:rPr lang="en-US" dirty="0"/>
              <a:t>approval stage (FDIS)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98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Responsibilities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/>
              <a:t>Take a specific work item through its multiple iterations promptly and </a:t>
            </a:r>
            <a:r>
              <a:rPr lang="en-US" sz="2000" dirty="0" smtClean="0"/>
              <a:t>efficiently</a:t>
            </a:r>
            <a:endParaRPr lang="en-US" sz="2000" dirty="0"/>
          </a:p>
          <a:p>
            <a:r>
              <a:rPr lang="en-US" sz="2000" dirty="0"/>
              <a:t>Prepare original WD and subsequent drafts</a:t>
            </a:r>
          </a:p>
          <a:p>
            <a:pPr lvl="1"/>
            <a:r>
              <a:rPr lang="en-US" sz="1800" dirty="0"/>
              <a:t>Following the IEC/ISO </a:t>
            </a:r>
            <a:r>
              <a:rPr lang="en-US" sz="1800" dirty="0" smtClean="0"/>
              <a:t>Directives </a:t>
            </a:r>
            <a:r>
              <a:rPr lang="en-US" sz="1800" dirty="0"/>
              <a:t>Part 2 - Rules for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/>
              <a:t>structure and drafting of International Standards</a:t>
            </a:r>
          </a:p>
          <a:p>
            <a:pPr lvl="1"/>
            <a:r>
              <a:rPr lang="en-US" sz="1800" dirty="0"/>
              <a:t>Taking account of related International Standards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already </a:t>
            </a:r>
            <a:r>
              <a:rPr lang="en-US" sz="1800" dirty="0"/>
              <a:t>published</a:t>
            </a:r>
          </a:p>
          <a:p>
            <a:r>
              <a:rPr lang="en-US" sz="2000" dirty="0"/>
              <a:t>Judge, along </a:t>
            </a:r>
            <a:r>
              <a:rPr lang="en-US" sz="2000" dirty="0" smtClean="0"/>
              <a:t>with </a:t>
            </a:r>
            <a:r>
              <a:rPr lang="en-US" sz="2000" dirty="0"/>
              <a:t>the WG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WG Convenor, when working draft is ready for submission to TC/SC for consideration as first committee </a:t>
            </a:r>
            <a:r>
              <a:rPr lang="en-US" sz="2000" dirty="0" smtClean="0"/>
              <a:t>draft</a:t>
            </a:r>
            <a:endParaRPr lang="en-US" sz="2000" dirty="0"/>
          </a:p>
          <a:p>
            <a:r>
              <a:rPr lang="en-US" sz="2000" dirty="0"/>
              <a:t>Maintain document in electronic format and provide camera-ready-copy for </a:t>
            </a:r>
            <a:r>
              <a:rPr lang="en-US" sz="2000" dirty="0" smtClean="0"/>
              <a:t>publication</a:t>
            </a:r>
            <a:endParaRPr lang="en-US" sz="2000" dirty="0"/>
          </a:p>
          <a:p>
            <a:r>
              <a:rPr lang="en-US" sz="2000" dirty="0"/>
              <a:t>Work with the IEC/CO on publication </a:t>
            </a:r>
            <a:r>
              <a:rPr lang="en-US" sz="2000" dirty="0" smtClean="0"/>
              <a:t>issues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21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Appointment Process </a:t>
            </a:r>
            <a:br>
              <a:rPr lang="en-US" dirty="0" smtClean="0"/>
            </a:br>
            <a:r>
              <a:rPr lang="en-US" dirty="0" smtClean="0"/>
              <a:t>and Terms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national committee, WG or TC/SC</a:t>
            </a:r>
          </a:p>
          <a:p>
            <a:pPr lvl="1"/>
            <a:r>
              <a:rPr lang="en-US" dirty="0"/>
              <a:t>Appointed by the TC/SC and accountable to the </a:t>
            </a:r>
            <a:br>
              <a:rPr lang="en-US" dirty="0"/>
            </a:br>
            <a:r>
              <a:rPr lang="en-US" dirty="0"/>
              <a:t>WG and the TC/SC</a:t>
            </a:r>
          </a:p>
          <a:p>
            <a:pPr lvl="1"/>
            <a:r>
              <a:rPr lang="en-US" dirty="0"/>
              <a:t>Requires endorsement by national </a:t>
            </a:r>
            <a:r>
              <a:rPr lang="en-US" dirty="0" smtClean="0"/>
              <a:t>committee</a:t>
            </a:r>
            <a:endParaRPr lang="en-US" dirty="0"/>
          </a:p>
          <a:p>
            <a:r>
              <a:rPr lang="en-US" dirty="0" smtClean="0"/>
              <a:t>Term </a:t>
            </a:r>
            <a:r>
              <a:rPr lang="en-US" dirty="0"/>
              <a:t>of Office</a:t>
            </a:r>
          </a:p>
          <a:p>
            <a:pPr lvl="1"/>
            <a:r>
              <a:rPr lang="en-US" dirty="0"/>
              <a:t>Normally, will serve throughout the development life of a particular project</a:t>
            </a:r>
          </a:p>
          <a:p>
            <a:pPr lvl="1"/>
            <a:r>
              <a:rPr lang="en-US" dirty="0"/>
              <a:t>However, appointment should be reviewed and reconfirmed periodically by the parent committee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49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4000" b="1" i="1" dirty="0" smtClean="0"/>
              <a:t>Working Group (WG), </a:t>
            </a:r>
            <a:br>
              <a:rPr lang="en-US" sz="4000" b="1" i="1" dirty="0" smtClean="0"/>
            </a:br>
            <a:r>
              <a:rPr lang="en-US" sz="4000" b="1" i="1" dirty="0" smtClean="0"/>
              <a:t>Project Team (PT), or </a:t>
            </a:r>
            <a:br>
              <a:rPr lang="en-US" sz="4000" b="1" i="1" dirty="0" smtClean="0"/>
            </a:br>
            <a:r>
              <a:rPr lang="en-US" sz="4000" b="1" i="1" dirty="0" smtClean="0"/>
              <a:t>Maintenance Team (MT) </a:t>
            </a:r>
            <a:br>
              <a:rPr lang="en-US" sz="4000" b="1" i="1" dirty="0" smtClean="0"/>
            </a:br>
            <a:r>
              <a:rPr lang="en-US" sz="4000" b="1" i="1" dirty="0" smtClean="0"/>
              <a:t>Experts 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94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WG/PT/MT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/>
              <a:t>Working Group (WG), Project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 </a:t>
            </a:r>
            <a:r>
              <a:rPr lang="en-US" dirty="0"/>
              <a:t>(PT) or Maintenance Team (MT) Experts are individual subject matter experts who are encouraged to promote the position of their respective national </a:t>
            </a:r>
            <a:r>
              <a:rPr lang="en-US" dirty="0" smtClean="0"/>
              <a:t>committees</a:t>
            </a:r>
            <a:endParaRPr lang="en-US" dirty="0"/>
          </a:p>
          <a:p>
            <a:pPr lvl="1"/>
            <a:r>
              <a:rPr lang="en-US" dirty="0"/>
              <a:t>NOTE:  USNC-approved experts to IEC TCs/SCs  are expected to keep the appropriate USNC TAG advised of all relevant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Picture 4" descr="Quod Demonstrandum Erat - Byoblu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8" y="2514600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Liaisons and </a:t>
            </a:r>
            <a:br>
              <a:rPr lang="en-US" sz="4000" b="1" i="1" dirty="0" smtClean="0"/>
            </a:br>
            <a:r>
              <a:rPr lang="en-US" sz="4000" b="1" i="1" dirty="0" smtClean="0"/>
              <a:t>Liaison Relationships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3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III-A: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information contained in this self-taught </a:t>
            </a:r>
            <a:br>
              <a:rPr lang="en-US" sz="2400" dirty="0" smtClean="0"/>
            </a:br>
            <a:r>
              <a:rPr lang="en-US" sz="2400" dirty="0" smtClean="0"/>
              <a:t>learning module is intended as a summary of documents and procedures frequently used within the IEC and the USNC/IEC.</a:t>
            </a:r>
          </a:p>
          <a:p>
            <a:r>
              <a:rPr lang="en-US" sz="2400" dirty="0" smtClean="0"/>
              <a:t>For additional information about content addressed in this module, please contact the USNC/IEC Staff (</a:t>
            </a:r>
            <a:r>
              <a:rPr lang="en-US" sz="2400" dirty="0" smtClean="0">
                <a:hlinkClick r:id="rId2"/>
              </a:rPr>
              <a:t>usnc@ansi.org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Additional information is also available via </a:t>
            </a:r>
            <a:r>
              <a:rPr lang="en-US" sz="2400" dirty="0" smtClean="0">
                <a:hlinkClick r:id="rId3"/>
              </a:rPr>
              <a:t>ANSI Education and Training Services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094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3271312" cy="245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/>
              <a:t>Types of Liaison</a:t>
            </a:r>
          </a:p>
          <a:p>
            <a:pPr lvl="1"/>
            <a:r>
              <a:rPr lang="en-US" dirty="0"/>
              <a:t>Internal (other ISO or IEC committees)</a:t>
            </a:r>
          </a:p>
          <a:p>
            <a:pPr lvl="1"/>
            <a:r>
              <a:rPr lang="en-US" dirty="0"/>
              <a:t>External (other international organizations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Liaisons have no power of vote,* but have some options to attend meetings and to receive documents </a:t>
            </a:r>
          </a:p>
          <a:p>
            <a:pPr marL="0" indent="0">
              <a:buNone/>
            </a:pPr>
            <a:r>
              <a:rPr lang="en-US" sz="1800" i="1" dirty="0" smtClean="0"/>
              <a:t>* In </a:t>
            </a:r>
            <a:r>
              <a:rPr lang="en-US" sz="1800" i="1" dirty="0"/>
              <a:t>all cases, IEC National Committees are the only entities with voting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37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 (Internal)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/>
              <a:t>Internal Liaisons</a:t>
            </a:r>
          </a:p>
          <a:p>
            <a:pPr lvl="1"/>
            <a:r>
              <a:rPr lang="en-US" dirty="0"/>
              <a:t>Organized between IEC and/or ISO technical committees and subcommittees working in related fields </a:t>
            </a:r>
          </a:p>
          <a:p>
            <a:pPr lvl="2"/>
            <a:r>
              <a:rPr lang="en-US" dirty="0"/>
              <a:t>Operate via the exchange of working documents or via observers at meetings</a:t>
            </a:r>
          </a:p>
          <a:p>
            <a:pPr lvl="1"/>
            <a:r>
              <a:rPr lang="en-US" dirty="0"/>
              <a:t>Established and maintained by</a:t>
            </a:r>
          </a:p>
          <a:p>
            <a:pPr lvl="2"/>
            <a:r>
              <a:rPr lang="en-US" dirty="0"/>
              <a:t>Secretariats of TCs or SCs concerned</a:t>
            </a:r>
          </a:p>
          <a:p>
            <a:pPr lvl="2"/>
            <a:r>
              <a:rPr lang="en-US" dirty="0"/>
              <a:t>Offices of CEO, if both ISO and IEC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5" name="Picture 4" descr="Gun Owners and Advocates for Gun Control &lt;strong&gt;Work&lt;/strong&gt; &lt;strong&gt;Togethe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85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aphuge3 - Cultural Patterns and Proce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4932"/>
            <a:ext cx="3636498" cy="363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 (External)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5902" cy="4525963"/>
          </a:xfrm>
        </p:spPr>
        <p:txBody>
          <a:bodyPr/>
          <a:lstStyle/>
          <a:p>
            <a:r>
              <a:rPr lang="en-US" dirty="0"/>
              <a:t>External Liaisons</a:t>
            </a:r>
          </a:p>
          <a:p>
            <a:pPr lvl="1"/>
            <a:r>
              <a:rPr lang="en-US" dirty="0"/>
              <a:t>International or broadly based regional organizations</a:t>
            </a:r>
          </a:p>
          <a:p>
            <a:pPr lvl="1"/>
            <a:r>
              <a:rPr lang="en-US" dirty="0"/>
              <a:t>Established by the General Secretary with TC/SC Secretariat 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782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600" dirty="0"/>
              <a:t>Category A</a:t>
            </a:r>
          </a:p>
          <a:p>
            <a:pPr lvl="1"/>
            <a:r>
              <a:rPr lang="en-US" sz="1400" dirty="0"/>
              <a:t>Organizations that make an effective contribution to the work of the technical committee or subcommittee for questions dealt with by this technical committee or subcommittee.</a:t>
            </a:r>
          </a:p>
          <a:p>
            <a:pPr lvl="1"/>
            <a:r>
              <a:rPr lang="en-US" sz="1400" dirty="0"/>
              <a:t>Such organizations are given access to all relevant documentation and are invited to meetings. They may nominate experts to participate in a WG.</a:t>
            </a:r>
          </a:p>
          <a:p>
            <a:r>
              <a:rPr lang="en-US" sz="1600" dirty="0"/>
              <a:t>Category B</a:t>
            </a:r>
          </a:p>
          <a:p>
            <a:pPr lvl="1"/>
            <a:r>
              <a:rPr lang="en-US" sz="1400" dirty="0"/>
              <a:t>Organizations that have indicated a wish to be kept informed of the work of the technical committee or subcommittee</a:t>
            </a:r>
          </a:p>
          <a:p>
            <a:pPr lvl="1"/>
            <a:r>
              <a:rPr lang="en-US" sz="1400" dirty="0"/>
              <a:t>Receive reports on the work 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600" dirty="0" smtClean="0"/>
              <a:t>Category </a:t>
            </a:r>
            <a:r>
              <a:rPr lang="en-US" sz="1600" dirty="0"/>
              <a:t>C</a:t>
            </a:r>
          </a:p>
          <a:p>
            <a:pPr lvl="1"/>
            <a:r>
              <a:rPr lang="en-US" sz="1400" dirty="0"/>
              <a:t>Limited to JTC 1</a:t>
            </a:r>
          </a:p>
          <a:p>
            <a:pPr lvl="1"/>
            <a:r>
              <a:rPr lang="en-US" sz="1400" dirty="0"/>
              <a:t>Organizations which make an effective technical contribution and participate actively at the working group or project level of JTC 1 or its </a:t>
            </a:r>
            <a:r>
              <a:rPr lang="en-US" sz="1400" dirty="0" smtClean="0"/>
              <a:t>subcommittees</a:t>
            </a:r>
            <a:endParaRPr lang="en-US" sz="1400" dirty="0"/>
          </a:p>
          <a:p>
            <a:r>
              <a:rPr lang="en-US" sz="1600" dirty="0"/>
              <a:t>Category D</a:t>
            </a:r>
          </a:p>
          <a:p>
            <a:pPr lvl="1"/>
            <a:r>
              <a:rPr lang="en-US" sz="1400" dirty="0"/>
              <a:t>Organizations that make a technical contribution to and participate actively in the work of a working group.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 descr="fujairahlearners - All Primary Years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19625"/>
            <a:ext cx="1981200" cy="15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Officer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/>
              <a:t>Liaison Officers function as representatives of a TC or SC to other organizations</a:t>
            </a:r>
          </a:p>
          <a:p>
            <a:pPr lvl="1"/>
            <a:r>
              <a:rPr lang="en-US" dirty="0"/>
              <a:t>Act as representative of the IEC TC/SC to the organization with which a liaison has been established</a:t>
            </a:r>
          </a:p>
          <a:p>
            <a:pPr lvl="1"/>
            <a:r>
              <a:rPr lang="en-US" dirty="0"/>
              <a:t>Participate in the discussions of, and present written contributions to, the other organization</a:t>
            </a:r>
          </a:p>
          <a:p>
            <a:pPr lvl="1"/>
            <a:r>
              <a:rPr lang="en-US" dirty="0"/>
              <a:t>Report to parent committee on work of the liaison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6" name="Picture 5" descr="Free Blank Fashion Sketch Vec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2438400"/>
            <a:ext cx="3048000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6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7technology - Notes From Clas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581854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Officer Appointment and </a:t>
            </a:r>
            <a:br>
              <a:rPr lang="en-US" dirty="0" smtClean="0"/>
            </a:br>
            <a:r>
              <a:rPr lang="en-US" dirty="0" smtClean="0"/>
              <a:t>Terms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national committee, WG/PT/MT or TC/SC</a:t>
            </a:r>
          </a:p>
          <a:p>
            <a:pPr lvl="1"/>
            <a:r>
              <a:rPr lang="en-US" dirty="0"/>
              <a:t>Appointed by and accountable to the TC/SC</a:t>
            </a:r>
          </a:p>
          <a:p>
            <a:endParaRPr lang="en-US" dirty="0"/>
          </a:p>
          <a:p>
            <a:r>
              <a:rPr lang="en-US" dirty="0"/>
              <a:t>Term of Office </a:t>
            </a:r>
          </a:p>
          <a:p>
            <a:pPr lvl="1"/>
            <a:r>
              <a:rPr lang="en-US" dirty="0"/>
              <a:t>Appointment should be reviewed and reconfirmed periodically by the parent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43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USNC Constituent Training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 smtClean="0"/>
              <a:t>Module III-A </a:t>
            </a:r>
          </a:p>
          <a:p>
            <a:pPr marL="0" indent="0" algn="ctr">
              <a:buNone/>
            </a:pPr>
            <a:r>
              <a:rPr lang="en-US" sz="6000" b="1" i="1" dirty="0" smtClean="0">
                <a:solidFill>
                  <a:srgbClr val="00B050"/>
                </a:solidFill>
              </a:rPr>
              <a:t>Complete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3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562600"/>
            <a:ext cx="2743200" cy="1143000"/>
          </a:xfrm>
          <a:prstGeom prst="rect">
            <a:avLst/>
          </a:prstGeom>
          <a:solidFill>
            <a:srgbClr val="4C56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0483"/>
            <a:ext cx="1676400" cy="11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 &amp; </a:t>
            </a:r>
            <a:br>
              <a:rPr lang="en-US" dirty="0" smtClean="0"/>
            </a:br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ISO/IEC Directives, Part 1: </a:t>
            </a:r>
            <a:r>
              <a:rPr lang="en-US" sz="1800" dirty="0" smtClean="0">
                <a:hlinkClick r:id="rId2"/>
              </a:rPr>
              <a:t>2017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/>
              <a:t>Procedures </a:t>
            </a:r>
            <a:r>
              <a:rPr lang="en-US" sz="1800" i="1" dirty="0"/>
              <a:t>for the technical </a:t>
            </a:r>
            <a:r>
              <a:rPr lang="en-US" sz="1800" i="1" dirty="0" smtClean="0"/>
              <a:t>work </a:t>
            </a:r>
            <a:endParaRPr lang="en-US" sz="1800" i="1" dirty="0"/>
          </a:p>
          <a:p>
            <a:r>
              <a:rPr lang="en-US" sz="1800" dirty="0">
                <a:hlinkClick r:id="rId3"/>
              </a:rPr>
              <a:t>ISO/IEC Directives, Part 2: </a:t>
            </a:r>
            <a:r>
              <a:rPr lang="en-US" sz="1800" dirty="0" smtClean="0">
                <a:hlinkClick r:id="rId3"/>
              </a:rPr>
              <a:t>2016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Rules </a:t>
            </a:r>
            <a:r>
              <a:rPr lang="en-US" sz="1800" i="1" dirty="0"/>
              <a:t>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1:2017 + IEC Supplement:2017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Procedures </a:t>
            </a:r>
            <a:r>
              <a:rPr lang="en-US" sz="1800" dirty="0"/>
              <a:t>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smtClean="0"/>
              <a:t>IEC </a:t>
            </a:r>
            <a:r>
              <a:rPr lang="en-US" sz="1800" i="1" dirty="0"/>
              <a:t>membership and participation </a:t>
            </a:r>
            <a:r>
              <a:rPr lang="en-US" sz="1800" i="1" dirty="0" smtClean="0"/>
              <a:t>procedures</a:t>
            </a:r>
          </a:p>
          <a:p>
            <a:r>
              <a:rPr lang="en-US" sz="1800" dirty="0" smtClean="0">
                <a:hlinkClick r:id="rId6"/>
              </a:rPr>
              <a:t>USNC </a:t>
            </a:r>
            <a:r>
              <a:rPr lang="en-US" sz="1800" dirty="0">
                <a:hlinkClick r:id="rId6"/>
              </a:rPr>
              <a:t>Statutes and Rules of </a:t>
            </a:r>
            <a:r>
              <a:rPr lang="en-US" sz="1800" dirty="0" smtClean="0">
                <a:hlinkClick r:id="rId6"/>
              </a:rPr>
              <a:t>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</a:t>
            </a:r>
            <a:r>
              <a:rPr lang="en-US" sz="1800" dirty="0" smtClean="0">
                <a:hlinkClick r:id="rId7"/>
              </a:rPr>
              <a:t>TAGS: 2014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47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Leadership and Guidance </a:t>
            </a:r>
            <a:br>
              <a:rPr lang="en-US" dirty="0" smtClean="0"/>
            </a:br>
            <a:r>
              <a:rPr lang="en-US" dirty="0" smtClean="0"/>
              <a:t>for IEC Technical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Secretariats / Secretaries</a:t>
            </a:r>
          </a:p>
          <a:p>
            <a:r>
              <a:rPr lang="en-US" dirty="0"/>
              <a:t>Chairperson</a:t>
            </a:r>
          </a:p>
          <a:p>
            <a:r>
              <a:rPr lang="en-US" dirty="0"/>
              <a:t>Convenors</a:t>
            </a:r>
          </a:p>
          <a:p>
            <a:r>
              <a:rPr lang="en-US" dirty="0"/>
              <a:t>Project Leaders</a:t>
            </a:r>
          </a:p>
          <a:p>
            <a:r>
              <a:rPr lang="en-US" dirty="0"/>
              <a:t>Experts (WG, PT, MT)</a:t>
            </a:r>
          </a:p>
          <a:p>
            <a:r>
              <a:rPr lang="en-US" dirty="0"/>
              <a:t>Liaison Representatives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ame Of Thrones House &lt;strong&gt;Stark&lt;/strong&gt; / Character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667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Secretariats and </a:t>
            </a:r>
            <a:br>
              <a:rPr lang="en-US" sz="4000" b="1" i="1" dirty="0" smtClean="0"/>
            </a:br>
            <a:r>
              <a:rPr lang="en-US" sz="4000" b="1" i="1" dirty="0" smtClean="0"/>
              <a:t>Secretaries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32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IEC TC/SC Secretariat is held by a National Committee</a:t>
            </a:r>
          </a:p>
          <a:p>
            <a:pPr lvl="1"/>
            <a:r>
              <a:rPr lang="en-US" sz="1800" dirty="0"/>
              <a:t>The Secretary is the person who provides administrative and technical support to committee activities. The functions of a Secretary may be delegated by the National Committee to a third-party for day-to-day administration</a:t>
            </a:r>
          </a:p>
          <a:p>
            <a:pPr lvl="2"/>
            <a:r>
              <a:rPr lang="en-US" sz="1600" dirty="0" smtClean="0"/>
              <a:t>When </a:t>
            </a:r>
            <a:r>
              <a:rPr lang="en-US" sz="1600" dirty="0"/>
              <a:t>the USNC is assigned as TC/SC Secretariat, it in turn reassigns the responsibility to an Administrative </a:t>
            </a:r>
            <a:r>
              <a:rPr lang="en-US" sz="1600" dirty="0" smtClean="0"/>
              <a:t>Secretariat</a:t>
            </a:r>
            <a:endParaRPr lang="en-US" sz="1600" dirty="0"/>
          </a:p>
          <a:p>
            <a:pPr lvl="3"/>
            <a:r>
              <a:rPr lang="en-US" sz="1400" dirty="0"/>
              <a:t>A minimum four-year commitment required</a:t>
            </a:r>
          </a:p>
          <a:p>
            <a:pPr lvl="3"/>
            <a:r>
              <a:rPr lang="en-US" sz="1400" dirty="0"/>
              <a:t>The Administrative Secretariat nominates and supports the assigned Secretary</a:t>
            </a:r>
          </a:p>
          <a:p>
            <a:r>
              <a:rPr lang="en-US" sz="2000" dirty="0"/>
              <a:t>The Secretariat, Administrative Secretariat and the Secretary must maintain strict neutrality in the execution of their responsibilities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8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Is Happening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048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sz="2000" dirty="0"/>
              <a:t>Interprets and ensures committee's compliance with ISO/IEC Directives </a:t>
            </a:r>
            <a:endParaRPr lang="en-US" sz="2000" dirty="0" smtClean="0"/>
          </a:p>
          <a:p>
            <a:r>
              <a:rPr lang="en-US" sz="2000" dirty="0" smtClean="0"/>
              <a:t>Monitors and administers the committee's work, maintaining strict neutrality</a:t>
            </a:r>
            <a:endParaRPr lang="en-US" sz="2000" dirty="0"/>
          </a:p>
          <a:p>
            <a:pPr lvl="1"/>
            <a:r>
              <a:rPr lang="en-US" sz="1800" dirty="0"/>
              <a:t>Administers the day-to-day operations</a:t>
            </a:r>
          </a:p>
          <a:p>
            <a:pPr lvl="1"/>
            <a:r>
              <a:rPr lang="en-US" sz="1800" dirty="0"/>
              <a:t>Distributes appropriate committee documentation</a:t>
            </a:r>
          </a:p>
          <a:p>
            <a:pPr lvl="1"/>
            <a:r>
              <a:rPr lang="en-US" sz="1800" dirty="0"/>
              <a:t>Monitors the progress/target dates of work items</a:t>
            </a:r>
          </a:p>
          <a:p>
            <a:pPr lvl="1"/>
            <a:r>
              <a:rPr lang="en-US" sz="1800" dirty="0"/>
              <a:t>Maintains relevant database(s)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10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Responsibilities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2000" dirty="0"/>
              <a:t>Works closely with IEC Central Office (CO) in the administration of the </a:t>
            </a:r>
            <a:r>
              <a:rPr lang="en-US" sz="2000" dirty="0" smtClean="0"/>
              <a:t>committee</a:t>
            </a:r>
            <a:endParaRPr lang="en-US" sz="2000" dirty="0"/>
          </a:p>
          <a:p>
            <a:r>
              <a:rPr lang="en-US" sz="2000" dirty="0"/>
              <a:t>Ensures adequate management of projects</a:t>
            </a:r>
          </a:p>
          <a:p>
            <a:pPr lvl="1"/>
            <a:r>
              <a:rPr lang="en-US" sz="1800" dirty="0"/>
              <a:t>Identify and communicate progress on specific work program items and potential problems being faced in fulfilling established target dates</a:t>
            </a:r>
          </a:p>
          <a:p>
            <a:pPr lvl="2"/>
            <a:r>
              <a:rPr lang="en-US" sz="1600" dirty="0"/>
              <a:t>Posting and reviewing </a:t>
            </a:r>
            <a:r>
              <a:rPr lang="en-US" sz="1600" dirty="0" smtClean="0"/>
              <a:t>ballots</a:t>
            </a:r>
            <a:endParaRPr lang="en-US" sz="1600" dirty="0"/>
          </a:p>
          <a:p>
            <a:r>
              <a:rPr lang="en-US" sz="2000" dirty="0"/>
              <a:t>Administers meetings</a:t>
            </a:r>
          </a:p>
          <a:p>
            <a:r>
              <a:rPr lang="en-US" sz="2000" dirty="0"/>
              <a:t>Assists with the Systematic Review of published standards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business &lt;strong&gt;administration&lt;/strong&gt; | EduSpiral Consultant Servic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45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74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V7HW2WYZSAY5-2102554853-13848</_dlc_DocId>
    <_dlc_DocIdUrl xmlns="bbd4acb0-43d6-4317-ab0b-803dc468f016">
      <Url>https://share.ansi.org/_layouts/15/DocIdRedir.aspx?ID=V7HW2WYZSAY5-2102554853-13848</Url>
      <Description>V7HW2WYZSAY5-2102554853-13848</Description>
    </_dlc_DocIdUrl>
  </documentManagement>
</p:properties>
</file>

<file path=customXml/itemProps1.xml><?xml version="1.0" encoding="utf-8"?>
<ds:datastoreItem xmlns:ds="http://schemas.openxmlformats.org/officeDocument/2006/customXml" ds:itemID="{5E1E8EB1-B720-4228-9E28-D4454ED80666}"/>
</file>

<file path=customXml/itemProps2.xml><?xml version="1.0" encoding="utf-8"?>
<ds:datastoreItem xmlns:ds="http://schemas.openxmlformats.org/officeDocument/2006/customXml" ds:itemID="{B1A4F717-27AD-4BD5-AFC3-CEB2C6FD9A4E}"/>
</file>

<file path=customXml/itemProps3.xml><?xml version="1.0" encoding="utf-8"?>
<ds:datastoreItem xmlns:ds="http://schemas.openxmlformats.org/officeDocument/2006/customXml" ds:itemID="{8A5581EC-8FA4-474D-809D-036186E24745}"/>
</file>

<file path=customXml/itemProps4.xml><?xml version="1.0" encoding="utf-8"?>
<ds:datastoreItem xmlns:ds="http://schemas.openxmlformats.org/officeDocument/2006/customXml" ds:itemID="{B1A4F717-27AD-4BD5-AFC3-CEB2C6FD9A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1140</Words>
  <Application>Microsoft Office PowerPoint</Application>
  <PresentationFormat>On-screen Show (4:3)</PresentationFormat>
  <Paragraphs>253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Monotype Sorts</vt:lpstr>
      <vt:lpstr>Symbol</vt:lpstr>
      <vt:lpstr>Trebuchet MS</vt:lpstr>
      <vt:lpstr>Wingdings</vt:lpstr>
      <vt:lpstr>Default Design</vt:lpstr>
      <vt:lpstr>1_Default Design</vt:lpstr>
      <vt:lpstr>2_Default Design</vt:lpstr>
      <vt:lpstr>Custom Design</vt:lpstr>
      <vt:lpstr>3_Default Design</vt:lpstr>
      <vt:lpstr>Module III-A: IEC Personnel Roles and Responsibilities </vt:lpstr>
      <vt:lpstr>Module III-A: Learning Objectives</vt:lpstr>
      <vt:lpstr>Module III-A: Disclaimer</vt:lpstr>
      <vt:lpstr>Reference Materials &amp;  Source Documents</vt:lpstr>
      <vt:lpstr>Providing Leadership and Guidance  for IEC Technical Activities</vt:lpstr>
      <vt:lpstr>Part I:</vt:lpstr>
      <vt:lpstr>Secretariat</vt:lpstr>
      <vt:lpstr>Secretary Responsibilities</vt:lpstr>
      <vt:lpstr>Secretary Responsibilities (cont)</vt:lpstr>
      <vt:lpstr>Secretary Qualifications</vt:lpstr>
      <vt:lpstr>Secretariat Appointment Process</vt:lpstr>
      <vt:lpstr>Change of Secretariat</vt:lpstr>
      <vt:lpstr>Part II:</vt:lpstr>
      <vt:lpstr>Chairperson</vt:lpstr>
      <vt:lpstr>Chairperson Responsibilities</vt:lpstr>
      <vt:lpstr>Chairperson Appointment Process</vt:lpstr>
      <vt:lpstr>Chairperson Term of Office</vt:lpstr>
      <vt:lpstr>Part III:</vt:lpstr>
      <vt:lpstr>Convenor</vt:lpstr>
      <vt:lpstr>Convenor Responsibilities</vt:lpstr>
      <vt:lpstr>Convenor Appointment Process  and Term of Office</vt:lpstr>
      <vt:lpstr>Part IV:</vt:lpstr>
      <vt:lpstr>Project Leaders</vt:lpstr>
      <vt:lpstr>Project Leader Responsibilities</vt:lpstr>
      <vt:lpstr>Project Leader Responsibilities (cont)</vt:lpstr>
      <vt:lpstr>Project Leader Appointment Process  and Terms of Office</vt:lpstr>
      <vt:lpstr>Part V:</vt:lpstr>
      <vt:lpstr>WG/PT/MT Experts</vt:lpstr>
      <vt:lpstr>Part VI:</vt:lpstr>
      <vt:lpstr>Liaison Relationships</vt:lpstr>
      <vt:lpstr>Liaison Relationships (Internal)</vt:lpstr>
      <vt:lpstr>Liaison Relationships (External)</vt:lpstr>
      <vt:lpstr>Liaison Categories</vt:lpstr>
      <vt:lpstr>Liaison Officer Responsibilities</vt:lpstr>
      <vt:lpstr>Liaison Officer Appointment and  Terms of Office</vt:lpstr>
      <vt:lpstr>USNC Constituent Training Program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Neiman</dc:creator>
  <cp:lastModifiedBy>Samuel Roods</cp:lastModifiedBy>
  <cp:revision>354</cp:revision>
  <cp:lastPrinted>2013-03-26T17:15:09Z</cp:lastPrinted>
  <dcterms:created xsi:type="dcterms:W3CDTF">2011-04-29T13:43:45Z</dcterms:created>
  <dcterms:modified xsi:type="dcterms:W3CDTF">2018-04-12T15:49:15Z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e9be4621-030a-465f-ab81-85a8de4d2a79</vt:lpwstr>
  </property>
</Properties>
</file>